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99" r:id="rId2"/>
    <p:sldId id="278" r:id="rId3"/>
    <p:sldId id="258" r:id="rId4"/>
    <p:sldId id="271" r:id="rId5"/>
    <p:sldId id="280" r:id="rId6"/>
    <p:sldId id="300" r:id="rId7"/>
    <p:sldId id="301" r:id="rId8"/>
    <p:sldId id="257" r:id="rId9"/>
    <p:sldId id="264" r:id="rId10"/>
    <p:sldId id="302" r:id="rId11"/>
    <p:sldId id="279" r:id="rId12"/>
    <p:sldId id="268" r:id="rId13"/>
    <p:sldId id="283" r:id="rId14"/>
    <p:sldId id="267" r:id="rId15"/>
    <p:sldId id="284" r:id="rId16"/>
    <p:sldId id="261" r:id="rId17"/>
    <p:sldId id="277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ECF1"/>
    <a:srgbClr val="2C9ECC"/>
    <a:srgbClr val="FFF9E1"/>
    <a:srgbClr val="9EBBDA"/>
    <a:srgbClr val="7ACBE9"/>
    <a:srgbClr val="5DB8D6"/>
    <a:srgbClr val="9BD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230" autoAdjust="0"/>
  </p:normalViewPr>
  <p:slideViewPr>
    <p:cSldViewPr snapToGrid="0">
      <p:cViewPr varScale="1">
        <p:scale>
          <a:sx n="85" d="100"/>
          <a:sy n="85" d="100"/>
        </p:scale>
        <p:origin x="159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BAEDF-D031-44A2-8B99-86E75C33B9B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FAA01-85DF-490B-BDB2-D582AA772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752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FF0000"/>
                </a:solidFill>
              </a:rPr>
              <a:t>FIRE DETECTION</a:t>
            </a:r>
            <a:r>
              <a:rPr lang="ko-KR" altLang="en-US" sz="1200" b="1" dirty="0">
                <a:solidFill>
                  <a:srgbClr val="FF0000"/>
                </a:solidFill>
              </a:rPr>
              <a:t> 프로젝트의 발표를 </a:t>
            </a:r>
            <a:r>
              <a:rPr lang="ko-KR" altLang="en-US" sz="1200" b="1" dirty="0" err="1">
                <a:solidFill>
                  <a:srgbClr val="FF0000"/>
                </a:solidFill>
              </a:rPr>
              <a:t>맡게된</a:t>
            </a:r>
            <a:r>
              <a:rPr lang="ko-KR" altLang="en-US" sz="1200" b="1" dirty="0">
                <a:solidFill>
                  <a:srgbClr val="FF0000"/>
                </a:solidFill>
              </a:rPr>
              <a:t> 강한나라 입니다</a:t>
            </a:r>
            <a:r>
              <a:rPr lang="en-US" altLang="ko-KR" sz="1200" b="1">
                <a:solidFill>
                  <a:srgbClr val="FF0000"/>
                </a:solidFill>
              </a:rPr>
              <a:t>. 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9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3epochs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동안 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val_loss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가 높아지지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않을때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EarlyStopping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callback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설정을 하여서 총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18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에포크를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진행하였습니다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976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평가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28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Loss</a:t>
            </a:r>
            <a:r>
              <a:rPr lang="ko-KR" altLang="en-US" dirty="0"/>
              <a:t>가 점점 내려가서 트레이닝 </a:t>
            </a:r>
            <a:r>
              <a:rPr lang="en-US" altLang="ko-KR" dirty="0"/>
              <a:t>loss</a:t>
            </a:r>
            <a:r>
              <a:rPr lang="ko-KR" altLang="en-US" dirty="0"/>
              <a:t>와 </a:t>
            </a:r>
            <a:r>
              <a:rPr lang="en-US" altLang="ko-KR" dirty="0" err="1"/>
              <a:t>val</a:t>
            </a:r>
            <a:r>
              <a:rPr lang="en-US" altLang="ko-KR" dirty="0"/>
              <a:t> loss</a:t>
            </a:r>
            <a:r>
              <a:rPr lang="ko-KR" altLang="en-US" dirty="0"/>
              <a:t>가 가까워지는 것을 볼 수 있으며 정확도는 점점 증가하다가 거의 같은 것으로 유지되는 것을 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472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ja-JP" altLang="en-US" sz="1200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241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Precision(P), </a:t>
            </a:r>
            <a:r>
              <a:rPr lang="en-US" altLang="ko-KR" sz="12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Recall(R)</a:t>
            </a:r>
            <a:r>
              <a:rPr lang="en-US" altLang="ko-KR" sz="1200" b="1" dirty="0">
                <a:solidFill>
                  <a:srgbClr val="212121"/>
                </a:solidFill>
                <a:latin typeface="Roboto" panose="02000000000000000000" pitchFamily="2" charset="0"/>
              </a:rPr>
              <a:t>, </a:t>
            </a:r>
            <a:r>
              <a:rPr lang="en-US" altLang="ko-KR" sz="12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F1 score(F1)</a:t>
            </a:r>
            <a:r>
              <a:rPr lang="en-US" altLang="ko-KR" sz="1200" b="1" dirty="0">
                <a:solidFill>
                  <a:srgbClr val="212121"/>
                </a:solidFill>
                <a:latin typeface="Roboto" panose="02000000000000000000" pitchFamily="2" charset="0"/>
              </a:rPr>
              <a:t>, Test Accuracy </a:t>
            </a:r>
            <a:r>
              <a:rPr lang="ko-KR" altLang="en-US" sz="1200" b="1" dirty="0">
                <a:solidFill>
                  <a:srgbClr val="212121"/>
                </a:solidFill>
                <a:latin typeface="Roboto" panose="02000000000000000000" pitchFamily="2" charset="0"/>
              </a:rPr>
              <a:t>입니다</a:t>
            </a:r>
            <a:r>
              <a:rPr lang="en-US" altLang="ko-KR" sz="1200" b="1" dirty="0">
                <a:solidFill>
                  <a:srgbClr val="212121"/>
                </a:solidFill>
                <a:latin typeface="Roboto" panose="02000000000000000000" pitchFamily="2" charset="0"/>
              </a:rPr>
              <a:t>. </a:t>
            </a:r>
            <a:r>
              <a:rPr lang="ko-KR" altLang="en-US" sz="1200" b="1" dirty="0">
                <a:solidFill>
                  <a:srgbClr val="212121"/>
                </a:solidFill>
                <a:latin typeface="Roboto" panose="02000000000000000000" pitchFamily="2" charset="0"/>
              </a:rPr>
              <a:t>과적합의 가능성이 있을지도 모르겠지만 일단은 높은 정확도를 보이고 있습니다</a:t>
            </a:r>
            <a:r>
              <a:rPr lang="en-US" altLang="ko-KR" sz="1200" b="1" dirty="0">
                <a:solidFill>
                  <a:srgbClr val="212121"/>
                </a:solidFill>
                <a:latin typeface="Roboto" panose="02000000000000000000" pitchFamily="2" charset="0"/>
              </a:rPr>
              <a:t>.</a:t>
            </a:r>
            <a:endParaRPr kumimoji="1" lang="ja-JP" altLang="en-US" sz="1200" b="1" dirty="0">
              <a:solidFill>
                <a:schemeClr val="bg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91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피드백입니다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889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자체 피드백으로는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155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88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Fire detection</a:t>
            </a:r>
            <a:r>
              <a:rPr lang="ko-KR" altLang="en-US" dirty="0"/>
              <a:t>의 데이터 선정이유</a:t>
            </a:r>
            <a:r>
              <a:rPr lang="en-US" altLang="ko-KR" dirty="0"/>
              <a:t>, </a:t>
            </a:r>
            <a:r>
              <a:rPr lang="ko-KR" altLang="en-US" dirty="0"/>
              <a:t>데이터를 통한 가설제시를 하고</a:t>
            </a:r>
            <a:r>
              <a:rPr lang="en-US" altLang="ko-KR" dirty="0"/>
              <a:t> </a:t>
            </a:r>
            <a:r>
              <a:rPr lang="en-US" altLang="ko-KR" sz="12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 Preprocessing, Training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dirty="0"/>
              <a:t>에 대해서 말씀드리고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Model Evaluation</a:t>
            </a:r>
            <a:r>
              <a:rPr lang="ko-KR" altLang="en-US" sz="12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과 </a:t>
            </a:r>
            <a:r>
              <a:rPr lang="ko-KR" altLang="en-US" dirty="0"/>
              <a:t>피드백순으로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28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문제정의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030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CCTV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를 실시간으로 확인을 할 수가 없기 때문에 인공지능을 통해서 빠르게 탐지하는 것이 목적이고</a:t>
            </a:r>
            <a:endParaRPr lang="en-US" altLang="ko-KR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현재 있는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스모크를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이용한 화재용 소화 스프링클러는 감지 알림의 오작동과 스프링클러 오작동의 확률이 다소 높다고 합니다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따라서 화재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(fire)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과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비화재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non_fire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의 이진 분류로 정하였습니다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26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가설은 총 </a:t>
            </a:r>
            <a:r>
              <a:rPr lang="en-US" altLang="ko-KR" dirty="0"/>
              <a:t>2</a:t>
            </a:r>
            <a:r>
              <a:rPr lang="ko-KR" altLang="en-US" dirty="0"/>
              <a:t>가지로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 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95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캐글의</a:t>
            </a:r>
            <a:r>
              <a:rPr lang="ko-KR" altLang="en-US" dirty="0"/>
              <a:t> </a:t>
            </a:r>
            <a:r>
              <a:rPr lang="en-US" altLang="ko-KR" dirty="0"/>
              <a:t>fire </a:t>
            </a:r>
            <a:r>
              <a:rPr lang="ko-KR" altLang="en-US" dirty="0"/>
              <a:t>이미지 </a:t>
            </a:r>
            <a:r>
              <a:rPr lang="en-US" altLang="ko-KR" dirty="0"/>
              <a:t>755</a:t>
            </a:r>
            <a:r>
              <a:rPr lang="ko-KR" altLang="en-US" dirty="0"/>
              <a:t>개 </a:t>
            </a:r>
            <a:r>
              <a:rPr lang="en-US" altLang="ko-KR" dirty="0" err="1"/>
              <a:t>nonfire</a:t>
            </a:r>
            <a:r>
              <a:rPr lang="en-US" altLang="ko-KR" dirty="0"/>
              <a:t> </a:t>
            </a:r>
            <a:r>
              <a:rPr lang="ko-KR" altLang="en-US" dirty="0"/>
              <a:t>이미지 </a:t>
            </a:r>
            <a:r>
              <a:rPr lang="en-US" altLang="ko-KR" dirty="0"/>
              <a:t>244</a:t>
            </a:r>
            <a:r>
              <a:rPr lang="ko-KR" altLang="en-US" dirty="0"/>
              <a:t>개 의 </a:t>
            </a:r>
            <a:r>
              <a:rPr lang="en-US" altLang="ko-KR" dirty="0"/>
              <a:t>fire dataset</a:t>
            </a:r>
            <a:r>
              <a:rPr lang="ko-KR" altLang="en-US" dirty="0"/>
              <a:t>을 사용하였으며 대학교때 관련 이미지를 구글링을 해서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fire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이미지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1859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개 추가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nonfire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1978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개 추가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한것이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fire_dataset1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입니다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현재 시간이 너무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오래걸려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코랩의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램 상황때문에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캐글의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firedataset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으로 진행하였습니다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56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가능성이 있을 수도 있습니다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en-US" altLang="ko-KR" dirty="0">
                <a:solidFill>
                  <a:srgbClr val="212121"/>
                </a:solidFill>
                <a:latin typeface="Roboto" panose="02000000000000000000" pitchFamily="2" charset="0"/>
              </a:rPr>
              <a:t> </a:t>
            </a:r>
            <a:r>
              <a:rPr lang="ko-KR" altLang="en-US" dirty="0">
                <a:solidFill>
                  <a:srgbClr val="212121"/>
                </a:solidFill>
                <a:latin typeface="Roboto" panose="02000000000000000000" pitchFamily="2" charset="0"/>
              </a:rPr>
              <a:t>눈으로 봤을 때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non_fire_images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에서도 불과 관련된 색이나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다른모양이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있어서 가능성이 있습니다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Fire_images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에도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비화재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관련 이미지의 부분이 많기 때문에 화재가 아니게 판단할 수 있습니다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작은 화재의 관련해서는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feedback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에서 생각해보기로 합니다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240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학습입니다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17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Image data generator</a:t>
            </a:r>
            <a:r>
              <a:rPr lang="ko-KR" altLang="en-US" dirty="0"/>
              <a:t>를 통해서 데이터를 나누고 </a:t>
            </a:r>
            <a:r>
              <a:rPr lang="ko-KR" altLang="en-US" dirty="0" err="1"/>
              <a:t>사전훈련된</a:t>
            </a:r>
            <a:r>
              <a:rPr lang="ko-KR" altLang="en-US" dirty="0"/>
              <a:t> </a:t>
            </a:r>
            <a:r>
              <a:rPr lang="en-US" altLang="ko-KR" dirty="0"/>
              <a:t>moblienetV2</a:t>
            </a:r>
            <a:r>
              <a:rPr lang="ko-KR" altLang="en-US" dirty="0"/>
              <a:t>를 가져와서 사용하였으며 </a:t>
            </a:r>
            <a:r>
              <a:rPr lang="en-US" altLang="ko-KR" dirty="0"/>
              <a:t>Batch size </a:t>
            </a:r>
            <a:r>
              <a:rPr lang="ko-KR" altLang="en-US" dirty="0"/>
              <a:t>는 </a:t>
            </a:r>
            <a:r>
              <a:rPr lang="en-US" altLang="ko-KR" dirty="0"/>
              <a:t>32 epochs</a:t>
            </a:r>
            <a:r>
              <a:rPr lang="ko-KR" altLang="en-US" dirty="0"/>
              <a:t>는 </a:t>
            </a:r>
            <a:r>
              <a:rPr lang="en-US" altLang="ko-KR" dirty="0"/>
              <a:t>100 ,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3epochs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동안 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val_loss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가 높아지지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않을때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EarlyStopping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callback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설정을 하여 모델학습을 진행하였습니다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971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4CC144-B687-4F09-A465-AEEAF6BEC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D9B8D6E-3CF9-40CF-BA20-E9F982BD3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7C784F-4516-45EA-9C89-21686F1F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E938EB-826A-40D3-BC22-C2426034C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EC0A91-5B7C-4D3B-A5BE-E34DBD0DE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118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59C707-4204-44AC-95F9-00B32F92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40C7148-D1C3-490F-A4C9-0BAA881BD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E382D0-6298-43E9-8708-172A756D8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72318B-5426-44A7-8341-909F9E371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B43202-8444-4635-B160-FC7B26BB6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384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6ACC1D0-21EE-4E24-959D-B27AE3BC99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AFEB191-8C53-4DF7-83A8-F29504D91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901498-5A21-4FBC-BEFD-F9EA91882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C001B3-CCC2-4243-B1DC-040880322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C71418-2BD1-4CE7-A6D1-B0149689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34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515CE8-A847-4D0C-8C10-8FB35CD2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A7E8A3-7ED5-431D-9A2D-E793711AC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B09096-4F66-4534-8210-69637FB4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1A7484-0BDA-4A7A-A81C-E1DF04D9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B4DDE0-8A89-40A2-B9AB-45788034A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29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6CA9C1-0795-4249-B6A7-8241126D5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99BAAE6-EB8E-4388-AEBF-D6DCD8A0C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7403EB-51F7-4972-BDB2-CC7D8FE1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747D18-EDC1-45D3-A131-0616F89F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6FBE3E5-16D2-400F-BDA1-5275C7E8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383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0E0234-F54A-4CC2-8599-1AAA0594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C86DAB-D6C8-4889-BD1A-F7F819989B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9952D6-2383-4DB0-B79F-666C220CD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3D5B7E6-550E-4B54-9D93-4EF8F6FBD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E500A6B-4A60-431B-8C8A-D7D1AE146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78ADF6-5291-4E27-B6FC-6A698157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0344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08F499-EA8F-4BB6-A3A2-4EEE5C0E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27F792-CD41-4772-8F91-34D99A6E8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CA6497-35AA-4169-93AC-B4A90CD98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4274B0A-7ACE-4191-B4B0-801A0168B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D647042-C3C6-4FC4-A756-9B842B357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8F14B39-D000-43A0-AE74-D85C7DF4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39F04FF-4E6F-42EF-87BD-76D3295CE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B56F94D-3CF8-4ED5-80C3-6B5D6E64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9791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B0BA5D-2817-45F2-A320-8640D9EC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09E630E-88E5-4812-B069-DB4C1EFD2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2295C7C-DFD3-4FFD-9637-25D6FB19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B208E1-81FA-4363-AC84-28F15FDD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98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6B5FD20-5455-42EE-BB53-DF86BD40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1F4C67-7634-4A43-B269-F3657F88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B18E81-76D6-402B-9107-038CEBC9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8302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BC34FC-5E2F-421C-A21A-2A0F60D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2B914D-7A60-4F58-9C61-0D569E6E1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F5C0BEB-7234-419A-B7A1-5E9BB45ED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3702EB-DFCA-45DC-8F64-92EF1621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3421B85-8A95-4522-B3EA-E6F6431A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578AFCC-B0BF-4A28-9646-9067759B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12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73EA4F-ED79-46BE-8F3C-72161F8D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9A1B9C0-EDD4-43F8-853C-4BF56E2E8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89A5071-42F0-46B8-98A3-22D890185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32C7BE-61D8-46A5-80C8-B7CA8245E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DC117A4-CF1E-41A3-8D48-583201819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AA99BB-EECF-4980-88AF-1BEFA965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631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D840F17-5A06-4678-9763-F1255545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7AED66-DA33-426C-937C-4F5027AC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BF8B026-DAB2-4A5F-9B04-F20EEBF99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A59B2-A88B-4448-B12C-BAD460684612}" type="datetimeFigureOut">
              <a:rPr kumimoji="1" lang="ja-JP" altLang="en-US" smtClean="0"/>
              <a:t>2023/2/7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CAE1A0-57F2-454E-9FA1-3303BB535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E2A062-4101-4A3B-9205-97234911D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25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www.kaggle.com/datasets/phylake1337/fire-dataset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잔디, 실외, 하늘, 실루엣이(가) 표시된 사진&#10;&#10;자동 생성된 설명">
            <a:extLst>
              <a:ext uri="{FF2B5EF4-FFF2-40B4-BE49-F238E27FC236}">
                <a16:creationId xmlns:a16="http://schemas.microsoft.com/office/drawing/2014/main" id="{645209E6-D04C-5028-79D7-E67906C6BD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477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1320" y="2974310"/>
            <a:ext cx="6109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FF0000"/>
                </a:solidFill>
              </a:rPr>
              <a:t>FIRE DETECTION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4911731" y="3801943"/>
            <a:ext cx="2326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강한나라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85500" y="6267420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2023.02.07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458425" y="262140"/>
            <a:ext cx="3812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Training</a:t>
            </a:r>
            <a:r>
              <a:rPr lang="ko-KR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ko-KR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ko-KR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ko-KR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Model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7" name="テキスト ボックス 4">
            <a:extLst>
              <a:ext uri="{FF2B5EF4-FFF2-40B4-BE49-F238E27FC236}">
                <a16:creationId xmlns:a16="http://schemas.microsoft.com/office/drawing/2014/main" id="{F9E66C7A-B3AE-0B7D-DD32-FFDBC8EAD811}"/>
              </a:ext>
            </a:extLst>
          </p:cNvPr>
          <p:cNvSpPr txBox="1"/>
          <p:nvPr/>
        </p:nvSpPr>
        <p:spPr>
          <a:xfrm>
            <a:off x="458425" y="879994"/>
            <a:ext cx="538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1600" dirty="0">
                <a:solidFill>
                  <a:schemeClr val="bg2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Verdana" panose="020B0604030504040204" pitchFamily="34" charset="0"/>
              </a:rPr>
              <a:t>Data preprocessing, Training the Model</a:t>
            </a:r>
            <a:endParaRPr kumimoji="1" lang="ja-JP" altLang="en-US" sz="1600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38B616-BA61-3F9F-5578-DDB48FA91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509" y="1375605"/>
            <a:ext cx="7320766" cy="52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56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98A135-EE3B-4B18-B3A5-56035D5474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" b="149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グループ化 6">
            <a:extLst>
              <a:ext uri="{FF2B5EF4-FFF2-40B4-BE49-F238E27FC236}">
                <a16:creationId xmlns:a16="http://schemas.microsoft.com/office/drawing/2014/main" id="{0161E79F-C63D-49DE-926D-192CD1284F9B}"/>
              </a:ext>
            </a:extLst>
          </p:cNvPr>
          <p:cNvGrpSpPr/>
          <p:nvPr/>
        </p:nvGrpSpPr>
        <p:grpSpPr>
          <a:xfrm>
            <a:off x="-716335" y="-850256"/>
            <a:ext cx="13370080" cy="9521579"/>
            <a:chOff x="-716335" y="-977847"/>
            <a:chExt cx="13370080" cy="9521579"/>
          </a:xfrm>
        </p:grpSpPr>
        <p:sp>
          <p:nvSpPr>
            <p:cNvPr id="11" name="正方形/長方形 1">
              <a:extLst>
                <a:ext uri="{FF2B5EF4-FFF2-40B4-BE49-F238E27FC236}">
                  <a16:creationId xmlns:a16="http://schemas.microsoft.com/office/drawing/2014/main" id="{714DE868-8DDF-4272-8B45-A2E8902D0537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5">
              <a:extLst>
                <a:ext uri="{FF2B5EF4-FFF2-40B4-BE49-F238E27FC236}">
                  <a16:creationId xmlns:a16="http://schemas.microsoft.com/office/drawing/2014/main" id="{9E21FB11-6BF0-42E1-9873-C9DC302DC865}"/>
                </a:ext>
              </a:extLst>
            </p:cNvPr>
            <p:cNvGrpSpPr/>
            <p:nvPr/>
          </p:nvGrpSpPr>
          <p:grpSpPr>
            <a:xfrm>
              <a:off x="2951549" y="2613392"/>
              <a:ext cx="6288901" cy="1636974"/>
              <a:chOff x="2951549" y="2355575"/>
              <a:chExt cx="6288901" cy="1636974"/>
            </a:xfrm>
          </p:grpSpPr>
          <p:sp>
            <p:nvSpPr>
              <p:cNvPr id="13" name="テキスト ボックス 3">
                <a:extLst>
                  <a:ext uri="{FF2B5EF4-FFF2-40B4-BE49-F238E27FC236}">
                    <a16:creationId xmlns:a16="http://schemas.microsoft.com/office/drawing/2014/main" id="{A0DAD16A-C2FB-4104-8BAC-1BC6B5DC58C8}"/>
                  </a:ext>
                </a:extLst>
              </p:cNvPr>
              <p:cNvSpPr txBox="1"/>
              <p:nvPr/>
            </p:nvSpPr>
            <p:spPr>
              <a:xfrm>
                <a:off x="5061678" y="2355575"/>
                <a:ext cx="20686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3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4" name="テキスト ボックス 4">
                <a:extLst>
                  <a:ext uri="{FF2B5EF4-FFF2-40B4-BE49-F238E27FC236}">
                    <a16:creationId xmlns:a16="http://schemas.microsoft.com/office/drawing/2014/main" id="{D0D98D36-0A17-4A5D-8C05-F32ED7E76FFD}"/>
                  </a:ext>
                </a:extLst>
              </p:cNvPr>
              <p:cNvSpPr txBox="1"/>
              <p:nvPr/>
            </p:nvSpPr>
            <p:spPr>
              <a:xfrm>
                <a:off x="2951549" y="3069219"/>
                <a:ext cx="628890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400" b="1" dirty="0">
                    <a:solidFill>
                      <a:schemeClr val="bg1"/>
                    </a:solidFill>
                    <a:effectLst/>
                    <a:latin typeface="Consolas" panose="020B0609020204030204" pitchFamily="49" charset="0"/>
                  </a:rPr>
                  <a:t>Model Evaluation</a:t>
                </a:r>
                <a:endParaRPr lang="en-US" altLang="ko-KR" sz="54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163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894853"/>
            <a:chOff x="458425" y="262140"/>
            <a:chExt cx="5384204" cy="894853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36965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Verdana" panose="020B0604030504040204" pitchFamily="34" charset="0"/>
                </a:rPr>
                <a:t>Model Evaluation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배달의민족 한나는 열한살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b="1" i="0" dirty="0">
                  <a:solidFill>
                    <a:srgbClr val="212121"/>
                  </a:solidFill>
                  <a:effectLst/>
                  <a:latin typeface="Roboto" panose="020B0604020202020204" pitchFamily="2" charset="0"/>
                </a:rPr>
                <a:t>Precision(P), </a:t>
              </a:r>
              <a:r>
                <a:rPr lang="en-US" altLang="ko-KR" sz="1200" b="1" i="0" dirty="0">
                  <a:solidFill>
                    <a:srgbClr val="212121"/>
                  </a:solidFill>
                  <a:effectLst/>
                  <a:latin typeface="Roboto" panose="02000000000000000000" pitchFamily="2" charset="0"/>
                </a:rPr>
                <a:t>Recall(R)</a:t>
              </a:r>
              <a:r>
                <a:rPr lang="en-US" altLang="ko-KR" sz="1200" b="1" dirty="0">
                  <a:solidFill>
                    <a:srgbClr val="212121"/>
                  </a:solidFill>
                  <a:latin typeface="Roboto" panose="02000000000000000000" pitchFamily="2" charset="0"/>
                </a:rPr>
                <a:t>, </a:t>
              </a:r>
              <a:r>
                <a:rPr lang="en-US" altLang="ko-KR" sz="1200" b="1" i="0" dirty="0">
                  <a:solidFill>
                    <a:srgbClr val="212121"/>
                  </a:solidFill>
                  <a:effectLst/>
                  <a:latin typeface="Roboto" panose="02000000000000000000" pitchFamily="2" charset="0"/>
                </a:rPr>
                <a:t>F1 score(F1)</a:t>
              </a:r>
              <a:r>
                <a:rPr lang="en-US" altLang="ko-KR" sz="1200" b="1" dirty="0">
                  <a:solidFill>
                    <a:srgbClr val="212121"/>
                  </a:solidFill>
                  <a:latin typeface="Roboto" panose="02000000000000000000" pitchFamily="2" charset="0"/>
                </a:rPr>
                <a:t>, Test Accuracy</a:t>
              </a:r>
              <a:endParaRPr kumimoji="1" lang="ja-JP" altLang="en-US" sz="1200" b="1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C0072BF-63DA-4250-8A67-D73E55679CEE}"/>
              </a:ext>
            </a:extLst>
          </p:cNvPr>
          <p:cNvGrpSpPr/>
          <p:nvPr/>
        </p:nvGrpSpPr>
        <p:grpSpPr>
          <a:xfrm>
            <a:off x="4950691" y="4982258"/>
            <a:ext cx="2290618" cy="685341"/>
            <a:chOff x="1366982" y="4969164"/>
            <a:chExt cx="2290618" cy="685341"/>
          </a:xfrm>
        </p:grpSpPr>
        <p:sp>
          <p:nvSpPr>
            <p:cNvPr id="25" name="テキスト ボックス 10">
              <a:extLst>
                <a:ext uri="{FF2B5EF4-FFF2-40B4-BE49-F238E27FC236}">
                  <a16:creationId xmlns:a16="http://schemas.microsoft.com/office/drawing/2014/main" id="{7E11D125-653B-4378-9E71-DC74414EB896}"/>
                </a:ext>
              </a:extLst>
            </p:cNvPr>
            <p:cNvSpPr txBox="1"/>
            <p:nvPr/>
          </p:nvSpPr>
          <p:spPr>
            <a:xfrm>
              <a:off x="1669434" y="5254395"/>
              <a:ext cx="17041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Mobilenet_V2</a:t>
              </a:r>
              <a:endParaRPr kumimoji="1" lang="ja-JP" altLang="en-US" sz="20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6FCA26C-22B4-4525-94E0-C51285CBB040}"/>
                </a:ext>
              </a:extLst>
            </p:cNvPr>
            <p:cNvCxnSpPr/>
            <p:nvPr/>
          </p:nvCxnSpPr>
          <p:spPr>
            <a:xfrm>
              <a:off x="1366982" y="4969164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8E926AF-17C8-0BB6-19BD-F94074292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51" y="1156993"/>
            <a:ext cx="5047016" cy="37241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76E012-F627-C6AF-B71C-D94D4CCDF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535" y="1148287"/>
            <a:ext cx="5110196" cy="372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1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6FCA26C-22B4-4525-94E0-C51285CBB040}"/>
              </a:ext>
            </a:extLst>
          </p:cNvPr>
          <p:cNvCxnSpPr/>
          <p:nvPr/>
        </p:nvCxnSpPr>
        <p:spPr>
          <a:xfrm>
            <a:off x="3027872" y="4982258"/>
            <a:ext cx="645255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F04FF7C-EE92-B6F8-6B88-B21BB6DAC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25" y="1257036"/>
            <a:ext cx="3718464" cy="35719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2B065A4-D7E4-3365-0178-BFAB84934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089" y="1156993"/>
            <a:ext cx="4034916" cy="33392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373E046-04E1-90C4-0B48-667ED488D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314" y="1535867"/>
            <a:ext cx="3448155" cy="29603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9732E1-4708-43F2-0098-4740E74C44B5}"/>
              </a:ext>
            </a:extLst>
          </p:cNvPr>
          <p:cNvSpPr txBox="1"/>
          <p:nvPr/>
        </p:nvSpPr>
        <p:spPr>
          <a:xfrm>
            <a:off x="3027872" y="5260622"/>
            <a:ext cx="6452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예측 결과가 </a:t>
            </a:r>
            <a:r>
              <a:rPr lang="ko-KR" altLang="en-US" dirty="0" err="1"/>
              <a:t>원래이미지의</a:t>
            </a:r>
            <a:r>
              <a:rPr lang="ko-KR" altLang="en-US" dirty="0"/>
              <a:t> 라벨과 같으면 초록색 틀리면 빨간색으로 정하였는데 대부분 초록색으로 나왔습니다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テキスト ボックス 4">
            <a:extLst>
              <a:ext uri="{FF2B5EF4-FFF2-40B4-BE49-F238E27FC236}">
                <a16:creationId xmlns:a16="http://schemas.microsoft.com/office/drawing/2014/main" id="{DC980F43-D9FD-0A45-B551-896CF5FBB63B}"/>
              </a:ext>
            </a:extLst>
          </p:cNvPr>
          <p:cNvSpPr txBox="1"/>
          <p:nvPr/>
        </p:nvSpPr>
        <p:spPr>
          <a:xfrm>
            <a:off x="458425" y="879994"/>
            <a:ext cx="5384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Precision(P), </a:t>
            </a:r>
            <a:r>
              <a:rPr lang="en-US" altLang="ko-KR" sz="12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Recall(R)</a:t>
            </a:r>
            <a:r>
              <a:rPr lang="en-US" altLang="ko-KR" sz="1200" b="1" dirty="0">
                <a:solidFill>
                  <a:srgbClr val="212121"/>
                </a:solidFill>
                <a:latin typeface="Roboto" panose="02000000000000000000" pitchFamily="2" charset="0"/>
              </a:rPr>
              <a:t>, </a:t>
            </a:r>
            <a:r>
              <a:rPr lang="en-US" altLang="ko-KR" sz="12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F1 score(F1)</a:t>
            </a:r>
            <a:r>
              <a:rPr lang="en-US" altLang="ko-KR" sz="1200" b="1" dirty="0">
                <a:solidFill>
                  <a:srgbClr val="212121"/>
                </a:solidFill>
                <a:latin typeface="Roboto" panose="02000000000000000000" pitchFamily="2" charset="0"/>
              </a:rPr>
              <a:t>, Test Accuracy</a:t>
            </a:r>
            <a:endParaRPr kumimoji="1" lang="ja-JP" altLang="en-US" sz="1200" b="1" dirty="0">
              <a:solidFill>
                <a:schemeClr val="bg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19" name="テキスト ボックス 3">
            <a:extLst>
              <a:ext uri="{FF2B5EF4-FFF2-40B4-BE49-F238E27FC236}">
                <a16:creationId xmlns:a16="http://schemas.microsoft.com/office/drawing/2014/main" id="{49A5C082-E50D-566B-E246-056CB88A2486}"/>
              </a:ext>
            </a:extLst>
          </p:cNvPr>
          <p:cNvSpPr txBox="1"/>
          <p:nvPr/>
        </p:nvSpPr>
        <p:spPr>
          <a:xfrm>
            <a:off x="458425" y="262140"/>
            <a:ext cx="369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2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Verdana" panose="020B0604030504040204" pitchFamily="34" charset="0"/>
              </a:rPr>
              <a:t>Model Evaluation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배달의민족 한나는 열한살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73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F769B9E-D81E-461F-91BD-93861E521809}"/>
              </a:ext>
            </a:extLst>
          </p:cNvPr>
          <p:cNvSpPr/>
          <p:nvPr/>
        </p:nvSpPr>
        <p:spPr>
          <a:xfrm>
            <a:off x="318052" y="1656523"/>
            <a:ext cx="10993415" cy="4939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F8108EDB-9738-456C-B914-B073F42DA22D}"/>
              </a:ext>
            </a:extLst>
          </p:cNvPr>
          <p:cNvCxnSpPr/>
          <p:nvPr/>
        </p:nvCxnSpPr>
        <p:spPr>
          <a:xfrm>
            <a:off x="551190" y="1874890"/>
            <a:ext cx="4193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7045722-7B7B-7ED5-5D26-A6D4273FC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25" y="2924366"/>
            <a:ext cx="5807383" cy="26220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04918A-4D94-25FD-A19A-41E5AB50C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181" y="2865540"/>
            <a:ext cx="4736904" cy="2739672"/>
          </a:xfrm>
          <a:prstGeom prst="rect">
            <a:avLst/>
          </a:prstGeom>
        </p:spPr>
      </p:pic>
      <p:sp>
        <p:nvSpPr>
          <p:cNvPr id="10" name="テキスト ボックス 4">
            <a:extLst>
              <a:ext uri="{FF2B5EF4-FFF2-40B4-BE49-F238E27FC236}">
                <a16:creationId xmlns:a16="http://schemas.microsoft.com/office/drawing/2014/main" id="{FE5423E3-F3C9-2976-DE77-318D3FE078A6}"/>
              </a:ext>
            </a:extLst>
          </p:cNvPr>
          <p:cNvSpPr txBox="1"/>
          <p:nvPr/>
        </p:nvSpPr>
        <p:spPr>
          <a:xfrm>
            <a:off x="458425" y="879994"/>
            <a:ext cx="5384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Precision(P), </a:t>
            </a:r>
            <a:r>
              <a:rPr lang="en-US" altLang="ko-KR" sz="12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Recall(R)</a:t>
            </a:r>
            <a:r>
              <a:rPr lang="en-US" altLang="ko-KR" sz="1200" b="1" dirty="0">
                <a:solidFill>
                  <a:srgbClr val="212121"/>
                </a:solidFill>
                <a:latin typeface="Roboto" panose="02000000000000000000" pitchFamily="2" charset="0"/>
              </a:rPr>
              <a:t>, </a:t>
            </a:r>
            <a:r>
              <a:rPr lang="en-US" altLang="ko-KR" sz="12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F1 score(F1)</a:t>
            </a:r>
            <a:r>
              <a:rPr lang="en-US" altLang="ko-KR" sz="1200" b="1" dirty="0">
                <a:solidFill>
                  <a:srgbClr val="212121"/>
                </a:solidFill>
                <a:latin typeface="Roboto" panose="02000000000000000000" pitchFamily="2" charset="0"/>
              </a:rPr>
              <a:t>, Test Accuracy</a:t>
            </a:r>
            <a:endParaRPr kumimoji="1" lang="ja-JP" altLang="en-US" sz="1200" b="1" dirty="0">
              <a:solidFill>
                <a:schemeClr val="bg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EA167365-58D1-692F-1EEA-FE86C306ECBE}"/>
              </a:ext>
            </a:extLst>
          </p:cNvPr>
          <p:cNvSpPr txBox="1"/>
          <p:nvPr/>
        </p:nvSpPr>
        <p:spPr>
          <a:xfrm>
            <a:off x="458425" y="262140"/>
            <a:ext cx="369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2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Verdana" panose="020B0604030504040204" pitchFamily="34" charset="0"/>
              </a:rPr>
              <a:t>Model Evaluation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배달의민족 한나는 열한살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43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E2C5B8-FBCB-487A-8412-629F31DD5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15" name="グループ化 6">
            <a:extLst>
              <a:ext uri="{FF2B5EF4-FFF2-40B4-BE49-F238E27FC236}">
                <a16:creationId xmlns:a16="http://schemas.microsoft.com/office/drawing/2014/main" id="{F117E7FD-A713-414C-95E3-BEC879A36B2B}"/>
              </a:ext>
            </a:extLst>
          </p:cNvPr>
          <p:cNvGrpSpPr/>
          <p:nvPr/>
        </p:nvGrpSpPr>
        <p:grpSpPr>
          <a:xfrm>
            <a:off x="-716335" y="-850256"/>
            <a:ext cx="13370080" cy="9521579"/>
            <a:chOff x="-716335" y="-977847"/>
            <a:chExt cx="13370080" cy="9521579"/>
          </a:xfrm>
        </p:grpSpPr>
        <p:sp>
          <p:nvSpPr>
            <p:cNvPr id="16" name="正方形/長方形 1">
              <a:extLst>
                <a:ext uri="{FF2B5EF4-FFF2-40B4-BE49-F238E27FC236}">
                  <a16:creationId xmlns:a16="http://schemas.microsoft.com/office/drawing/2014/main" id="{778ECDF8-2497-4B69-9927-A132379B26BF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5">
              <a:extLst>
                <a:ext uri="{FF2B5EF4-FFF2-40B4-BE49-F238E27FC236}">
                  <a16:creationId xmlns:a16="http://schemas.microsoft.com/office/drawing/2014/main" id="{2251411B-A68B-4F9B-BB0F-F049AEE85FE9}"/>
                </a:ext>
              </a:extLst>
            </p:cNvPr>
            <p:cNvGrpSpPr/>
            <p:nvPr/>
          </p:nvGrpSpPr>
          <p:grpSpPr>
            <a:xfrm>
              <a:off x="4223801" y="2613392"/>
              <a:ext cx="3744423" cy="1631216"/>
              <a:chOff x="4223801" y="2355575"/>
              <a:chExt cx="3744423" cy="1631216"/>
            </a:xfrm>
          </p:grpSpPr>
          <p:sp>
            <p:nvSpPr>
              <p:cNvPr id="18" name="テキスト ボックス 3">
                <a:extLst>
                  <a:ext uri="{FF2B5EF4-FFF2-40B4-BE49-F238E27FC236}">
                    <a16:creationId xmlns:a16="http://schemas.microsoft.com/office/drawing/2014/main" id="{7F1C27CF-516A-4190-A8AF-422A02719368}"/>
                  </a:ext>
                </a:extLst>
              </p:cNvPr>
              <p:cNvSpPr txBox="1"/>
              <p:nvPr/>
            </p:nvSpPr>
            <p:spPr>
              <a:xfrm>
                <a:off x="5061678" y="2355575"/>
                <a:ext cx="20686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</a:t>
                </a:r>
                <a:r>
                  <a:rPr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4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9" name="テキスト ボックス 4">
                <a:extLst>
                  <a:ext uri="{FF2B5EF4-FFF2-40B4-BE49-F238E27FC236}">
                    <a16:creationId xmlns:a16="http://schemas.microsoft.com/office/drawing/2014/main" id="{ADDA7E6C-7D39-4684-BADA-945A986725B7}"/>
                  </a:ext>
                </a:extLst>
              </p:cNvPr>
              <p:cNvSpPr txBox="1"/>
              <p:nvPr/>
            </p:nvSpPr>
            <p:spPr>
              <a:xfrm>
                <a:off x="4223801" y="3063461"/>
                <a:ext cx="374442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5400" b="1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DotumChe" panose="020B0609000101010101" pitchFamily="49" charset="-127"/>
                    <a:cs typeface="Verdana" panose="020B0604030504040204" pitchFamily="34" charset="0"/>
                  </a:rPr>
                  <a:t>Feed back</a:t>
                </a:r>
                <a:endParaRPr kumimoji="1" lang="ja-JP" altLang="en-US" sz="5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855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9E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3ABFC7BD-A876-4579-ABB6-4CCCC5F94D6A}"/>
              </a:ext>
            </a:extLst>
          </p:cNvPr>
          <p:cNvGrpSpPr/>
          <p:nvPr/>
        </p:nvGrpSpPr>
        <p:grpSpPr>
          <a:xfrm>
            <a:off x="7057476" y="1305587"/>
            <a:ext cx="4895745" cy="4957887"/>
            <a:chOff x="7680213" y="1874890"/>
            <a:chExt cx="4285853" cy="4957887"/>
          </a:xfrm>
        </p:grpSpPr>
        <p:sp>
          <p:nvSpPr>
            <p:cNvPr id="7" name="テキスト ボックス 13">
              <a:extLst>
                <a:ext uri="{FF2B5EF4-FFF2-40B4-BE49-F238E27FC236}">
                  <a16:creationId xmlns:a16="http://schemas.microsoft.com/office/drawing/2014/main" id="{1204500B-95CA-47B3-8886-EDA901451DA6}"/>
                </a:ext>
              </a:extLst>
            </p:cNvPr>
            <p:cNvSpPr txBox="1"/>
            <p:nvPr/>
          </p:nvSpPr>
          <p:spPr>
            <a:xfrm>
              <a:off x="7680213" y="2053545"/>
              <a:ext cx="2151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Feed back</a:t>
              </a:r>
              <a:endParaRPr kumimoji="1" lang="ja-JP" altLang="en-US" sz="2400" b="1" spc="600" dirty="0">
                <a:solidFill>
                  <a:schemeClr val="bg1"/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8" name="テキスト ボックス 14">
              <a:extLst>
                <a:ext uri="{FF2B5EF4-FFF2-40B4-BE49-F238E27FC236}">
                  <a16:creationId xmlns:a16="http://schemas.microsoft.com/office/drawing/2014/main" id="{0D84B077-B893-4306-BBCB-2873FD800ED3}"/>
                </a:ext>
              </a:extLst>
            </p:cNvPr>
            <p:cNvSpPr txBox="1"/>
            <p:nvPr/>
          </p:nvSpPr>
          <p:spPr>
            <a:xfrm>
              <a:off x="7680213" y="2576355"/>
              <a:ext cx="4285853" cy="4256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ko-KR" altLang="en-US" sz="14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저번에 대학교에서도 이렇게 </a:t>
              </a:r>
              <a:r>
                <a:rPr lang="ko-KR" altLang="en-US" sz="1400" b="0" i="0" dirty="0" err="1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사전훈련된</a:t>
              </a:r>
              <a:r>
                <a:rPr lang="ko-KR" altLang="en-US" sz="14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 모델을 가지고 훈련을 해서 화재 이미지를 예측 했는데 시도 해보지 않은 모델을 가지고 해보는 것이 재미 있었습니다</a:t>
              </a:r>
              <a:r>
                <a:rPr lang="en-US" altLang="ko-KR" sz="14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.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400" b="0" i="0" dirty="0" err="1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캐글</a:t>
              </a:r>
              <a:r>
                <a:rPr lang="ko-KR" altLang="en-US" sz="14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 노트북에서 거의 따왔지만 이미지 변경과 이 노트북에 관해서 코드를 검색해가며 설명을 주석으로 쓰면서 공부하는 것이 재미 있었습니다</a:t>
              </a:r>
              <a:r>
                <a:rPr lang="en-US" altLang="ko-KR" sz="14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.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4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화재 이미지 </a:t>
              </a:r>
              <a:r>
                <a:rPr lang="ko-KR" altLang="en-US" sz="1400" b="0" i="0" dirty="0" err="1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같은경우</a:t>
              </a:r>
              <a:r>
                <a:rPr lang="ko-KR" altLang="en-US" sz="14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 가설에서 말했듯이 이미지 안의 국소적인 화재 때문에 </a:t>
              </a:r>
              <a:r>
                <a:rPr lang="en-US" altLang="ko-KR" sz="14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object detection</a:t>
              </a:r>
              <a:r>
                <a:rPr lang="ko-KR" altLang="en-US" sz="14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을 통해서 사각형 박스를 통해서 </a:t>
              </a:r>
              <a:r>
                <a:rPr lang="ko-KR" altLang="en-US" sz="1400" b="0" i="0" dirty="0" err="1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예측하는게</a:t>
              </a:r>
              <a:r>
                <a:rPr lang="ko-KR" altLang="en-US" sz="14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 좀 더 정확합니다</a:t>
              </a:r>
              <a:r>
                <a:rPr lang="en-US" altLang="ko-KR" sz="14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. </a:t>
              </a:r>
              <a:r>
                <a:rPr lang="ko-KR" altLang="en-US" sz="14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그래서 추가적으로 다른 여러가지 모델을 적용시키는 것과 </a:t>
              </a:r>
              <a:r>
                <a:rPr lang="en-US" altLang="ko-KR" sz="14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yolo</a:t>
              </a:r>
              <a:r>
                <a:rPr lang="ko-KR" altLang="en-US" sz="14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를 통해서 </a:t>
              </a:r>
              <a:r>
                <a:rPr lang="en-US" altLang="ko-KR" sz="14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object detection</a:t>
              </a:r>
              <a:r>
                <a:rPr lang="ko-KR" altLang="en-US" sz="14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을 하는 방법을 해볼 예정 입니다</a:t>
              </a:r>
              <a:r>
                <a:rPr lang="en-US" altLang="ko-KR" sz="14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.</a:t>
              </a:r>
            </a:p>
          </p:txBody>
        </p:sp>
        <p:cxnSp>
          <p:nvCxnSpPr>
            <p:cNvPr id="9" name="直線コネクタ 15">
              <a:extLst>
                <a:ext uri="{FF2B5EF4-FFF2-40B4-BE49-F238E27FC236}">
                  <a16:creationId xmlns:a16="http://schemas.microsoft.com/office/drawing/2014/main" id="{C0DD3B92-233C-4C84-A158-7432829D9199}"/>
                </a:ext>
              </a:extLst>
            </p:cNvPr>
            <p:cNvCxnSpPr/>
            <p:nvPr/>
          </p:nvCxnSpPr>
          <p:spPr>
            <a:xfrm>
              <a:off x="7680213" y="1874890"/>
              <a:ext cx="419308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552552A-3DC0-EA97-2780-FABB209FA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8" y="1305587"/>
            <a:ext cx="6389719" cy="42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B5394FA2-E661-4121-86EE-44EEAC58D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7" b="282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グループ化 6">
            <a:extLst>
              <a:ext uri="{FF2B5EF4-FFF2-40B4-BE49-F238E27FC236}">
                <a16:creationId xmlns:a16="http://schemas.microsoft.com/office/drawing/2014/main" id="{D10086B3-D7D0-41D2-8D95-1C614D583239}"/>
              </a:ext>
            </a:extLst>
          </p:cNvPr>
          <p:cNvGrpSpPr/>
          <p:nvPr/>
        </p:nvGrpSpPr>
        <p:grpSpPr>
          <a:xfrm>
            <a:off x="-652835" y="-558711"/>
            <a:ext cx="13370080" cy="9521579"/>
            <a:chOff x="-652835" y="-686302"/>
            <a:chExt cx="13370080" cy="9521579"/>
          </a:xfrm>
        </p:grpSpPr>
        <p:sp>
          <p:nvSpPr>
            <p:cNvPr id="5" name="正方形/長方形 1">
              <a:extLst>
                <a:ext uri="{FF2B5EF4-FFF2-40B4-BE49-F238E27FC236}">
                  <a16:creationId xmlns:a16="http://schemas.microsoft.com/office/drawing/2014/main" id="{C4E15604-801D-487F-8015-5AE3B869EB57}"/>
                </a:ext>
              </a:extLst>
            </p:cNvPr>
            <p:cNvSpPr/>
            <p:nvPr/>
          </p:nvSpPr>
          <p:spPr>
            <a:xfrm>
              <a:off x="-652835" y="-686302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47000">
                  <a:schemeClr val="accent4">
                    <a:lumMod val="90000"/>
                    <a:alpha val="20000"/>
                  </a:schemeClr>
                </a:gs>
                <a:gs pos="2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4">
              <a:extLst>
                <a:ext uri="{FF2B5EF4-FFF2-40B4-BE49-F238E27FC236}">
                  <a16:creationId xmlns:a16="http://schemas.microsoft.com/office/drawing/2014/main" id="{50E26023-8E72-43CF-951E-7DC00D37966B}"/>
                </a:ext>
              </a:extLst>
            </p:cNvPr>
            <p:cNvSpPr txBox="1"/>
            <p:nvPr/>
          </p:nvSpPr>
          <p:spPr>
            <a:xfrm>
              <a:off x="4175292" y="3321278"/>
              <a:ext cx="384143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54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Thank You</a:t>
              </a:r>
              <a:endParaRPr kumimoji="1" lang="ja-JP" altLang="en-US" sz="54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99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F7364C-640C-43D6-804C-4F23950CF5E1}"/>
              </a:ext>
            </a:extLst>
          </p:cNvPr>
          <p:cNvSpPr/>
          <p:nvPr/>
        </p:nvSpPr>
        <p:spPr>
          <a:xfrm>
            <a:off x="1225440" y="2841904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720037F-713B-472F-8DA3-A44F081447F0}"/>
              </a:ext>
            </a:extLst>
          </p:cNvPr>
          <p:cNvSpPr/>
          <p:nvPr/>
        </p:nvSpPr>
        <p:spPr>
          <a:xfrm>
            <a:off x="1225440" y="4112477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3DDE009-E0F8-4643-96D0-DF0B6E8F6B19}"/>
              </a:ext>
            </a:extLst>
          </p:cNvPr>
          <p:cNvSpPr/>
          <p:nvPr/>
        </p:nvSpPr>
        <p:spPr>
          <a:xfrm>
            <a:off x="1225440" y="5373814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E8016B5-6D9C-4935-A6BA-001E7AF3DA3A}"/>
              </a:ext>
            </a:extLst>
          </p:cNvPr>
          <p:cNvSpPr/>
          <p:nvPr/>
        </p:nvSpPr>
        <p:spPr>
          <a:xfrm>
            <a:off x="1225440" y="1562095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C12A54A6-ED4F-4D8A-AC77-DD400A9F86C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3">
            <a:extLst>
              <a:ext uri="{FF2B5EF4-FFF2-40B4-BE49-F238E27FC236}">
                <a16:creationId xmlns:a16="http://schemas.microsoft.com/office/drawing/2014/main" id="{7F68CA12-709B-4931-9B31-8809A5461EF6}"/>
              </a:ext>
            </a:extLst>
          </p:cNvPr>
          <p:cNvSpPr txBox="1"/>
          <p:nvPr/>
        </p:nvSpPr>
        <p:spPr>
          <a:xfrm>
            <a:off x="458425" y="262140"/>
            <a:ext cx="390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A Table of Contents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D993F-ED3E-4504-ADC1-66EE64191020}"/>
              </a:ext>
            </a:extLst>
          </p:cNvPr>
          <p:cNvSpPr txBox="1"/>
          <p:nvPr/>
        </p:nvSpPr>
        <p:spPr>
          <a:xfrm>
            <a:off x="1256145" y="1644072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01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21DA4-CF09-4D21-8E2F-2937C2952964}"/>
              </a:ext>
            </a:extLst>
          </p:cNvPr>
          <p:cNvSpPr txBox="1"/>
          <p:nvPr/>
        </p:nvSpPr>
        <p:spPr>
          <a:xfrm>
            <a:off x="2332185" y="1588654"/>
            <a:ext cx="3779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accent1"/>
                </a:solidFill>
                <a:latin typeface="Kelson Sans" panose="02000500000000000000"/>
              </a:rPr>
              <a:t>Define the Problem</a:t>
            </a:r>
            <a:endParaRPr lang="ko-KR" altLang="en-US" sz="2800" b="1" spc="300" dirty="0">
              <a:solidFill>
                <a:schemeClr val="accent1"/>
              </a:solidFill>
              <a:latin typeface="Kelson Sans" panose="0200050000000000000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53E43-5FD6-4995-BCA8-F0BD60FE4FB0}"/>
              </a:ext>
            </a:extLst>
          </p:cNvPr>
          <p:cNvSpPr txBox="1"/>
          <p:nvPr/>
        </p:nvSpPr>
        <p:spPr>
          <a:xfrm>
            <a:off x="1256145" y="2904837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02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48E1B-776B-46AA-A768-AF004FEE1D8A}"/>
              </a:ext>
            </a:extLst>
          </p:cNvPr>
          <p:cNvSpPr txBox="1"/>
          <p:nvPr/>
        </p:nvSpPr>
        <p:spPr>
          <a:xfrm>
            <a:off x="2332185" y="2849419"/>
            <a:ext cx="37337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Training the model</a:t>
            </a:r>
            <a:endParaRPr lang="en-US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 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3C8C61-585A-4E48-ACCE-606EB80330E1}"/>
              </a:ext>
            </a:extLst>
          </p:cNvPr>
          <p:cNvSpPr txBox="1"/>
          <p:nvPr/>
        </p:nvSpPr>
        <p:spPr>
          <a:xfrm>
            <a:off x="1256145" y="4165602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03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0BB47-65E5-431D-8C00-843C8B99625F}"/>
              </a:ext>
            </a:extLst>
          </p:cNvPr>
          <p:cNvSpPr txBox="1"/>
          <p:nvPr/>
        </p:nvSpPr>
        <p:spPr>
          <a:xfrm>
            <a:off x="2329362" y="4112477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Model Evaluation</a:t>
            </a:r>
            <a:endParaRPr lang="en-US" altLang="ko-KR" sz="2800" b="0" dirty="0">
              <a:solidFill>
                <a:schemeClr val="accent1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45B570-CA2C-45D0-85E4-9093C424C23B}"/>
              </a:ext>
            </a:extLst>
          </p:cNvPr>
          <p:cNvSpPr txBox="1"/>
          <p:nvPr/>
        </p:nvSpPr>
        <p:spPr>
          <a:xfrm>
            <a:off x="1256145" y="5426366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04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6CC724-A682-4BD5-9B81-FE390FF63004}"/>
              </a:ext>
            </a:extLst>
          </p:cNvPr>
          <p:cNvSpPr txBox="1"/>
          <p:nvPr/>
        </p:nvSpPr>
        <p:spPr>
          <a:xfrm>
            <a:off x="2332185" y="5370948"/>
            <a:ext cx="2021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Feed back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22" name="テキスト ボックス 4">
            <a:extLst>
              <a:ext uri="{FF2B5EF4-FFF2-40B4-BE49-F238E27FC236}">
                <a16:creationId xmlns:a16="http://schemas.microsoft.com/office/drawing/2014/main" id="{D4065F04-4535-4C2B-8B78-7839299AC732}"/>
              </a:ext>
            </a:extLst>
          </p:cNvPr>
          <p:cNvSpPr txBox="1"/>
          <p:nvPr/>
        </p:nvSpPr>
        <p:spPr>
          <a:xfrm>
            <a:off x="2332185" y="1991287"/>
            <a:ext cx="4051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Verdana" panose="020B0604030504040204" pitchFamily="34" charset="0"/>
              </a:rPr>
              <a:t>데이터 선정이유 </a:t>
            </a:r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Verdana" panose="020B0604030504040204" pitchFamily="34" charset="0"/>
              </a:rPr>
              <a:t>, </a:t>
            </a:r>
            <a:r>
              <a:rPr kumimoji="1" lang="ko-KR" altLang="en-US" sz="1600" dirty="0">
                <a:solidFill>
                  <a:schemeClr val="bg2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Verdana" panose="020B0604030504040204" pitchFamily="34" charset="0"/>
              </a:rPr>
              <a:t>데이터를 통한 가설제시</a:t>
            </a:r>
            <a:endParaRPr kumimoji="1" lang="ja-JP" altLang="en-US" sz="1600" dirty="0">
              <a:solidFill>
                <a:schemeClr val="bg2">
                  <a:lumMod val="50000"/>
                </a:schemeClr>
              </a:solidFill>
              <a:latin typeface="배달의민족 한나는 열한살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23" name="テキスト ボックス 4">
            <a:extLst>
              <a:ext uri="{FF2B5EF4-FFF2-40B4-BE49-F238E27FC236}">
                <a16:creationId xmlns:a16="http://schemas.microsoft.com/office/drawing/2014/main" id="{8F8E0ADE-FA70-4C85-AA4D-E63C4F31343F}"/>
              </a:ext>
            </a:extLst>
          </p:cNvPr>
          <p:cNvSpPr txBox="1"/>
          <p:nvPr/>
        </p:nvSpPr>
        <p:spPr>
          <a:xfrm>
            <a:off x="2335007" y="3242816"/>
            <a:ext cx="4048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 Preprocessing, Training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テキスト ボックス 4">
            <a:extLst>
              <a:ext uri="{FF2B5EF4-FFF2-40B4-BE49-F238E27FC236}">
                <a16:creationId xmlns:a16="http://schemas.microsoft.com/office/drawing/2014/main" id="{3BBCA9D6-C3CF-42D9-937B-F4A5FF12E36B}"/>
              </a:ext>
            </a:extLst>
          </p:cNvPr>
          <p:cNvSpPr txBox="1"/>
          <p:nvPr/>
        </p:nvSpPr>
        <p:spPr>
          <a:xfrm>
            <a:off x="2329362" y="4519543"/>
            <a:ext cx="5340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Precision(P), 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Recall(R)</a:t>
            </a:r>
            <a:r>
              <a:rPr lang="en-US" altLang="ko-KR" sz="1600" b="1" dirty="0">
                <a:solidFill>
                  <a:srgbClr val="212121"/>
                </a:solidFill>
                <a:latin typeface="Roboto" panose="02000000000000000000" pitchFamily="2" charset="0"/>
              </a:rPr>
              <a:t>, 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F1 score(F1)</a:t>
            </a:r>
            <a:r>
              <a:rPr lang="en-US" altLang="ko-KR" sz="1600" b="1" dirty="0">
                <a:solidFill>
                  <a:srgbClr val="212121"/>
                </a:solidFill>
                <a:latin typeface="Roboto" panose="02000000000000000000" pitchFamily="2" charset="0"/>
              </a:rPr>
              <a:t>, Test Accuracy</a:t>
            </a:r>
            <a:endParaRPr kumimoji="1" lang="ja-JP" altLang="en-US" sz="1600" b="1" dirty="0">
              <a:solidFill>
                <a:schemeClr val="bg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25" name="テキスト ボックス 4">
            <a:extLst>
              <a:ext uri="{FF2B5EF4-FFF2-40B4-BE49-F238E27FC236}">
                <a16:creationId xmlns:a16="http://schemas.microsoft.com/office/drawing/2014/main" id="{3B73F547-74CE-4463-BAC9-7CB784631F55}"/>
              </a:ext>
            </a:extLst>
          </p:cNvPr>
          <p:cNvSpPr txBox="1"/>
          <p:nvPr/>
        </p:nvSpPr>
        <p:spPr>
          <a:xfrm>
            <a:off x="2332953" y="5759326"/>
            <a:ext cx="3086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Feedback &amp; Improvements</a:t>
            </a:r>
            <a:endParaRPr kumimoji="1" lang="ja-JP" altLang="en-US" sz="1600" dirty="0">
              <a:solidFill>
                <a:schemeClr val="bg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66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E2C5B8-FBCB-487A-8412-629F31DD5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15" name="グループ化 6">
            <a:extLst>
              <a:ext uri="{FF2B5EF4-FFF2-40B4-BE49-F238E27FC236}">
                <a16:creationId xmlns:a16="http://schemas.microsoft.com/office/drawing/2014/main" id="{F117E7FD-A713-414C-95E3-BEC879A36B2B}"/>
              </a:ext>
            </a:extLst>
          </p:cNvPr>
          <p:cNvGrpSpPr/>
          <p:nvPr/>
        </p:nvGrpSpPr>
        <p:grpSpPr>
          <a:xfrm>
            <a:off x="-716335" y="-850256"/>
            <a:ext cx="13370080" cy="9521579"/>
            <a:chOff x="-716335" y="-977847"/>
            <a:chExt cx="13370080" cy="9521579"/>
          </a:xfrm>
        </p:grpSpPr>
        <p:sp>
          <p:nvSpPr>
            <p:cNvPr id="16" name="正方形/長方形 1">
              <a:extLst>
                <a:ext uri="{FF2B5EF4-FFF2-40B4-BE49-F238E27FC236}">
                  <a16:creationId xmlns:a16="http://schemas.microsoft.com/office/drawing/2014/main" id="{778ECDF8-2497-4B69-9927-A132379B26BF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5">
              <a:extLst>
                <a:ext uri="{FF2B5EF4-FFF2-40B4-BE49-F238E27FC236}">
                  <a16:creationId xmlns:a16="http://schemas.microsoft.com/office/drawing/2014/main" id="{2251411B-A68B-4F9B-BB0F-F049AEE85FE9}"/>
                </a:ext>
              </a:extLst>
            </p:cNvPr>
            <p:cNvGrpSpPr/>
            <p:nvPr/>
          </p:nvGrpSpPr>
          <p:grpSpPr>
            <a:xfrm>
              <a:off x="2514294" y="2613392"/>
              <a:ext cx="7163436" cy="1631216"/>
              <a:chOff x="2514294" y="2355575"/>
              <a:chExt cx="7163436" cy="1631216"/>
            </a:xfrm>
          </p:grpSpPr>
          <p:sp>
            <p:nvSpPr>
              <p:cNvPr id="18" name="テキスト ボックス 3">
                <a:extLst>
                  <a:ext uri="{FF2B5EF4-FFF2-40B4-BE49-F238E27FC236}">
                    <a16:creationId xmlns:a16="http://schemas.microsoft.com/office/drawing/2014/main" id="{7F1C27CF-516A-4190-A8AF-422A02719368}"/>
                  </a:ext>
                </a:extLst>
              </p:cNvPr>
              <p:cNvSpPr txBox="1"/>
              <p:nvPr/>
            </p:nvSpPr>
            <p:spPr>
              <a:xfrm>
                <a:off x="5061678" y="2355575"/>
                <a:ext cx="20686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1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9" name="テキスト ボックス 4">
                <a:extLst>
                  <a:ext uri="{FF2B5EF4-FFF2-40B4-BE49-F238E27FC236}">
                    <a16:creationId xmlns:a16="http://schemas.microsoft.com/office/drawing/2014/main" id="{ADDA7E6C-7D39-4684-BADA-945A986725B7}"/>
                  </a:ext>
                </a:extLst>
              </p:cNvPr>
              <p:cNvSpPr txBox="1"/>
              <p:nvPr/>
            </p:nvSpPr>
            <p:spPr>
              <a:xfrm>
                <a:off x="2514294" y="3063461"/>
                <a:ext cx="716343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5400" b="1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DotumChe" panose="020B0609000101010101" pitchFamily="49" charset="-127"/>
                    <a:cs typeface="Verdana" panose="020B0604030504040204" pitchFamily="34" charset="0"/>
                  </a:rPr>
                  <a:t>Define the Problem</a:t>
                </a:r>
                <a:endParaRPr kumimoji="1" lang="ja-JP" altLang="en-US" sz="5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623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956408"/>
            <a:chOff x="458425" y="262140"/>
            <a:chExt cx="5384204" cy="956408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39170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Define the Problem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Verdana" panose="020B0604030504040204" pitchFamily="34" charset="0"/>
                </a:rPr>
                <a:t>데이터 선정이유</a:t>
              </a:r>
              <a:endParaRPr kumimoji="1" lang="ja-JP" altLang="en-US" sz="16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E6D1028-75C8-D525-A499-24CAE65C5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52" y="3658389"/>
            <a:ext cx="11731096" cy="17860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24DCF43-1B3C-8A7A-D12B-07AC38152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52" y="2396792"/>
            <a:ext cx="11371272" cy="80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65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458425" y="262140"/>
            <a:ext cx="3917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Define the Problem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D5A962C3-E6EB-615B-3A35-A3C4CCC4DF3F}"/>
              </a:ext>
            </a:extLst>
          </p:cNvPr>
          <p:cNvSpPr/>
          <p:nvPr/>
        </p:nvSpPr>
        <p:spPr>
          <a:xfrm>
            <a:off x="2299531" y="1995071"/>
            <a:ext cx="2410691" cy="1615163"/>
          </a:xfrm>
          <a:prstGeom prst="wedgeRoundRectCallout">
            <a:avLst>
              <a:gd name="adj1" fmla="val 32041"/>
              <a:gd name="adj2" fmla="val 74509"/>
              <a:gd name="adj3" fmla="val 16667"/>
            </a:avLst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빨간색의 사진은 화재일 가능성이 있는가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?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F4A48E6F-799A-C1C0-0888-FC8A10E5B61D}"/>
              </a:ext>
            </a:extLst>
          </p:cNvPr>
          <p:cNvSpPr/>
          <p:nvPr/>
        </p:nvSpPr>
        <p:spPr>
          <a:xfrm>
            <a:off x="7325558" y="1995071"/>
            <a:ext cx="2410691" cy="1615163"/>
          </a:xfrm>
          <a:prstGeom prst="wedgeRoundRectCallout">
            <a:avLst>
              <a:gd name="adj1" fmla="val 32041"/>
              <a:gd name="adj2" fmla="val 74509"/>
              <a:gd name="adj3" fmla="val 16667"/>
            </a:avLst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국소적인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작은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화재를 정확도가 높게 </a:t>
            </a:r>
            <a:r>
              <a:rPr lang="ko-KR" altLang="en-US" sz="14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판단할수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있는가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?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16C929-9BF8-CE3F-01F9-771D21152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184" y="4116800"/>
            <a:ext cx="2016630" cy="20166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42D996-60B2-B7EF-1AD1-D896DEEAF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15" y="4033635"/>
            <a:ext cx="2099795" cy="2099795"/>
          </a:xfrm>
          <a:prstGeom prst="rect">
            <a:avLst/>
          </a:prstGeom>
        </p:spPr>
      </p:pic>
      <p:sp>
        <p:nvSpPr>
          <p:cNvPr id="9" name="テキスト ボックス 4">
            <a:extLst>
              <a:ext uri="{FF2B5EF4-FFF2-40B4-BE49-F238E27FC236}">
                <a16:creationId xmlns:a16="http://schemas.microsoft.com/office/drawing/2014/main" id="{EC92053A-2041-E543-C8FD-22715D0E8248}"/>
              </a:ext>
            </a:extLst>
          </p:cNvPr>
          <p:cNvSpPr txBox="1"/>
          <p:nvPr/>
        </p:nvSpPr>
        <p:spPr>
          <a:xfrm>
            <a:off x="458425" y="879994"/>
            <a:ext cx="538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Verdana" panose="020B0604030504040204" pitchFamily="34" charset="0"/>
              </a:rPr>
              <a:t>데이터를 통한 가설수립</a:t>
            </a:r>
            <a:endParaRPr kumimoji="1" lang="ja-JP" altLang="en-US" sz="1600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07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458425" y="262140"/>
            <a:ext cx="3917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Define the Problem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9" name="テキスト ボックス 4">
            <a:extLst>
              <a:ext uri="{FF2B5EF4-FFF2-40B4-BE49-F238E27FC236}">
                <a16:creationId xmlns:a16="http://schemas.microsoft.com/office/drawing/2014/main" id="{EC92053A-2041-E543-C8FD-22715D0E8248}"/>
              </a:ext>
            </a:extLst>
          </p:cNvPr>
          <p:cNvSpPr txBox="1"/>
          <p:nvPr/>
        </p:nvSpPr>
        <p:spPr>
          <a:xfrm>
            <a:off x="458425" y="879994"/>
            <a:ext cx="538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Verdana" panose="020B0604030504040204" pitchFamily="34" charset="0"/>
              </a:rPr>
              <a:t>데이터를 통한 가설수립</a:t>
            </a:r>
            <a:endParaRPr kumimoji="1" lang="ja-JP" altLang="en-US" sz="1600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pic>
        <p:nvPicPr>
          <p:cNvPr id="5" name="그림 4">
            <a:hlinkClick r:id="rId3"/>
            <a:extLst>
              <a:ext uri="{FF2B5EF4-FFF2-40B4-BE49-F238E27FC236}">
                <a16:creationId xmlns:a16="http://schemas.microsoft.com/office/drawing/2014/main" id="{F7C5A03A-EA50-2641-84C4-6C3946D88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39" y="1939322"/>
            <a:ext cx="7596717" cy="14896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EFB716-76EA-EEC9-D402-BDB63F2FE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39" y="1257036"/>
            <a:ext cx="962025" cy="5143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EEC3CC-4379-9883-2584-3F4A7F295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425" y="3390600"/>
            <a:ext cx="3530247" cy="32052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C67269-0A77-6159-C3B2-7174948DE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9087" y="3915166"/>
            <a:ext cx="3933825" cy="25050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3B2EBD-12BB-8F8C-0456-87883DC5A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3327" y="3840377"/>
            <a:ext cx="3876675" cy="25431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891F78-4F15-1537-8653-6377390D6B91}"/>
              </a:ext>
            </a:extLst>
          </p:cNvPr>
          <p:cNvSpPr txBox="1"/>
          <p:nvPr/>
        </p:nvSpPr>
        <p:spPr>
          <a:xfrm>
            <a:off x="7960263" y="2802879"/>
            <a:ext cx="4119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fire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이미지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1859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개 추가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nonfire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1978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개 추가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-&gt; fire_dataset1</a:t>
            </a:r>
            <a:endParaRPr lang="ko-KR" altLang="en-US" dirty="0"/>
          </a:p>
        </p:txBody>
      </p:sp>
      <p:sp>
        <p:nvSpPr>
          <p:cNvPr id="22" name="화살표: 굽음 21">
            <a:extLst>
              <a:ext uri="{FF2B5EF4-FFF2-40B4-BE49-F238E27FC236}">
                <a16:creationId xmlns:a16="http://schemas.microsoft.com/office/drawing/2014/main" id="{76812AD0-F5D7-D643-451E-55F34C556B71}"/>
              </a:ext>
            </a:extLst>
          </p:cNvPr>
          <p:cNvSpPr/>
          <p:nvPr/>
        </p:nvSpPr>
        <p:spPr>
          <a:xfrm>
            <a:off x="6982807" y="1217878"/>
            <a:ext cx="1260660" cy="722115"/>
          </a:xfrm>
          <a:prstGeom prst="bentArrow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458D1C-C38E-BE24-C4B3-4E40B2E63E64}"/>
              </a:ext>
            </a:extLst>
          </p:cNvPr>
          <p:cNvSpPr txBox="1"/>
          <p:nvPr/>
        </p:nvSpPr>
        <p:spPr>
          <a:xfrm>
            <a:off x="8556978" y="1257036"/>
            <a:ext cx="346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fire_dataset</a:t>
            </a:r>
            <a:endParaRPr lang="ko-KR" altLang="en-US" b="1" dirty="0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412EA298-DA0A-71A7-B838-858D5338FF9E}"/>
              </a:ext>
            </a:extLst>
          </p:cNvPr>
          <p:cNvSpPr/>
          <p:nvPr/>
        </p:nvSpPr>
        <p:spPr>
          <a:xfrm>
            <a:off x="9243777" y="1852026"/>
            <a:ext cx="475956" cy="870214"/>
          </a:xfrm>
          <a:prstGeom prst="downArrow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3811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458425" y="262140"/>
            <a:ext cx="3917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Define the Problem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9" name="テキスト ボックス 4">
            <a:extLst>
              <a:ext uri="{FF2B5EF4-FFF2-40B4-BE49-F238E27FC236}">
                <a16:creationId xmlns:a16="http://schemas.microsoft.com/office/drawing/2014/main" id="{EC92053A-2041-E543-C8FD-22715D0E8248}"/>
              </a:ext>
            </a:extLst>
          </p:cNvPr>
          <p:cNvSpPr txBox="1"/>
          <p:nvPr/>
        </p:nvSpPr>
        <p:spPr>
          <a:xfrm>
            <a:off x="458425" y="879994"/>
            <a:ext cx="538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Verdana" panose="020B0604030504040204" pitchFamily="34" charset="0"/>
              </a:rPr>
              <a:t>데이터를 통한 가설수립</a:t>
            </a:r>
            <a:endParaRPr kumimoji="1" lang="ja-JP" altLang="en-US" sz="1600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F44D21-242F-E7E8-F6A9-55A40F10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8" y="1367059"/>
            <a:ext cx="5984002" cy="5507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89250-B8E6-6E07-CAE1-717DF94EFE2F}"/>
              </a:ext>
            </a:extLst>
          </p:cNvPr>
          <p:cNvSpPr txBox="1"/>
          <p:nvPr/>
        </p:nvSpPr>
        <p:spPr>
          <a:xfrm>
            <a:off x="6932269" y="1997171"/>
            <a:ext cx="51477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b="1" dirty="0"/>
              <a:t>빨간색의 사진은 화재일 가능성이 있는가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r>
              <a:rPr lang="en-US" altLang="ko-KR" dirty="0"/>
              <a:t>-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가능성이 있을 수도 있음</a:t>
            </a:r>
            <a:r>
              <a:rPr lang="en-US" altLang="ko-KR" dirty="0">
                <a:solidFill>
                  <a:srgbClr val="212121"/>
                </a:solidFill>
                <a:latin typeface="Roboto" panose="02000000000000000000" pitchFamily="2" charset="0"/>
              </a:rPr>
              <a:t> </a:t>
            </a:r>
            <a:r>
              <a:rPr lang="ko-KR" altLang="en-US" dirty="0">
                <a:solidFill>
                  <a:srgbClr val="212121"/>
                </a:solidFill>
                <a:latin typeface="Roboto" panose="02000000000000000000" pitchFamily="2" charset="0"/>
              </a:rPr>
              <a:t>눈으로 봤을 때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non_fire_images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에서도 불과 관련된 색이나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다른모양이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있어서 가능성이 있다</a:t>
            </a:r>
            <a:endParaRPr lang="en-US" altLang="ko-KR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en-US" altLang="ko-KR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r>
              <a:rPr lang="en-US" altLang="ko-KR" b="1" dirty="0"/>
              <a:t>2) </a:t>
            </a:r>
            <a:r>
              <a:rPr lang="ko-KR" altLang="en-US" b="1" dirty="0"/>
              <a:t>국소적인 </a:t>
            </a:r>
            <a:r>
              <a:rPr lang="en-US" altLang="ko-KR" b="1" dirty="0"/>
              <a:t>(</a:t>
            </a:r>
            <a:r>
              <a:rPr lang="ko-KR" altLang="en-US" b="1" dirty="0"/>
              <a:t>작은</a:t>
            </a:r>
            <a:r>
              <a:rPr lang="en-US" altLang="ko-KR" b="1" dirty="0"/>
              <a:t>) </a:t>
            </a:r>
            <a:r>
              <a:rPr lang="ko-KR" altLang="en-US" b="1" dirty="0"/>
              <a:t>화재를 정확도가 높게 판단 할 수 있는가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pPr algn="l"/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Fire_images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에도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비화재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관련 이미지의 부분이 많기 때문에 화재가 아니게 판단할 수 있다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endParaRPr lang="en-US" altLang="ko-KR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작은 화재의 관련해서는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feedback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에서 생각해보자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0984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BDB2C22-DC82-418A-8BE8-039ADD4DA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5AADAE4-85E5-42F0-B117-EA736819D82D}"/>
              </a:ext>
            </a:extLst>
          </p:cNvPr>
          <p:cNvGrpSpPr/>
          <p:nvPr/>
        </p:nvGrpSpPr>
        <p:grpSpPr>
          <a:xfrm>
            <a:off x="-716335" y="-850256"/>
            <a:ext cx="13370080" cy="9521579"/>
            <a:chOff x="-716335" y="-977847"/>
            <a:chExt cx="13370080" cy="9521579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5986F23D-F149-4327-8B88-4184C32D7C51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30C9B61-A3F7-4DF5-8A1F-5194A2E9C0BB}"/>
                </a:ext>
              </a:extLst>
            </p:cNvPr>
            <p:cNvGrpSpPr/>
            <p:nvPr/>
          </p:nvGrpSpPr>
          <p:grpSpPr>
            <a:xfrm>
              <a:off x="2593802" y="2613392"/>
              <a:ext cx="7051930" cy="1631216"/>
              <a:chOff x="2593802" y="2355575"/>
              <a:chExt cx="7051930" cy="1631216"/>
            </a:xfrm>
          </p:grpSpPr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BCB277C-202D-4D5D-88AC-FA1AFA8A054F}"/>
                  </a:ext>
                </a:extLst>
              </p:cNvPr>
              <p:cNvSpPr txBox="1"/>
              <p:nvPr/>
            </p:nvSpPr>
            <p:spPr>
              <a:xfrm>
                <a:off x="5061678" y="2355575"/>
                <a:ext cx="20686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2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0ACCBA5-017F-4275-8776-B4CAD2C7262D}"/>
                  </a:ext>
                </a:extLst>
              </p:cNvPr>
              <p:cNvSpPr txBox="1"/>
              <p:nvPr/>
            </p:nvSpPr>
            <p:spPr>
              <a:xfrm>
                <a:off x="2593802" y="3063461"/>
                <a:ext cx="705193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400" b="1" dirty="0">
                    <a:solidFill>
                      <a:schemeClr val="bg1"/>
                    </a:solidFill>
                    <a:effectLst/>
                    <a:latin typeface="Consolas" panose="020B0609020204030204" pitchFamily="49" charset="0"/>
                  </a:rPr>
                  <a:t>Training the Model</a:t>
                </a:r>
                <a:endParaRPr lang="en-US" altLang="ko-KR" sz="5400" b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481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458425" y="262140"/>
            <a:ext cx="3812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Training</a:t>
            </a:r>
            <a:r>
              <a:rPr lang="ko-KR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ko-KR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ko-KR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ko-KR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Model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C0DB717-0C78-4FD4-A27D-F3FFDFB816A1}"/>
              </a:ext>
            </a:extLst>
          </p:cNvPr>
          <p:cNvSpPr/>
          <p:nvPr/>
        </p:nvSpPr>
        <p:spPr>
          <a:xfrm>
            <a:off x="458424" y="1603513"/>
            <a:ext cx="5637575" cy="4704522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BE20995-190D-4F98-BA61-B7CC8CF72DB9}"/>
              </a:ext>
            </a:extLst>
          </p:cNvPr>
          <p:cNvCxnSpPr/>
          <p:nvPr/>
        </p:nvCxnSpPr>
        <p:spPr>
          <a:xfrm>
            <a:off x="6435155" y="1616765"/>
            <a:ext cx="4193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4">
            <a:extLst>
              <a:ext uri="{FF2B5EF4-FFF2-40B4-BE49-F238E27FC236}">
                <a16:creationId xmlns:a16="http://schemas.microsoft.com/office/drawing/2014/main" id="{F9E66C7A-B3AE-0B7D-DD32-FFDBC8EAD811}"/>
              </a:ext>
            </a:extLst>
          </p:cNvPr>
          <p:cNvSpPr txBox="1"/>
          <p:nvPr/>
        </p:nvSpPr>
        <p:spPr>
          <a:xfrm>
            <a:off x="458425" y="879994"/>
            <a:ext cx="538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1600" dirty="0">
                <a:solidFill>
                  <a:schemeClr val="bg2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Verdana" panose="020B0604030504040204" pitchFamily="34" charset="0"/>
              </a:rPr>
              <a:t>Data preprocessing, Training the Model</a:t>
            </a:r>
            <a:endParaRPr kumimoji="1" lang="ja-JP" altLang="en-US" sz="1600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5499764-342E-EE3E-3E3C-059315743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18" y="1616765"/>
            <a:ext cx="5542090" cy="21962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ADB84F-8AAC-4729-2781-A5CD54CB1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93" y="3955774"/>
            <a:ext cx="4647586" cy="20222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3C6F568-15C1-1AFF-AA49-18B122591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577" y="2958207"/>
            <a:ext cx="2730927" cy="199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9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2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03AFB9"/>
      </a:accent1>
      <a:accent2>
        <a:srgbClr val="59C6D3"/>
      </a:accent2>
      <a:accent3>
        <a:srgbClr val="B5ECF1"/>
      </a:accent3>
      <a:accent4>
        <a:srgbClr val="FFEA9A"/>
      </a:accent4>
      <a:accent5>
        <a:srgbClr val="FDB805"/>
      </a:accent5>
      <a:accent6>
        <a:srgbClr val="FFA000"/>
      </a:accent6>
      <a:hlink>
        <a:srgbClr val="3A3838"/>
      </a:hlink>
      <a:folHlink>
        <a:srgbClr val="3A3838"/>
      </a:folHlink>
    </a:clrScheme>
    <a:fontScheme name="180610">
      <a:majorFont>
        <a:latin typeface="Arial"/>
        <a:ea typeface="나눔스퀘어라운드 Regular"/>
        <a:cs typeface=""/>
      </a:majorFont>
      <a:minorFont>
        <a:latin typeface="Yu Gothic"/>
        <a:ea typeface="나눔스퀘어라운드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BDBF4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677</Words>
  <Application>Microsoft Office PowerPoint</Application>
  <PresentationFormat>와이드스크린</PresentationFormat>
  <Paragraphs>105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Kelson Sans</vt:lpstr>
      <vt:lpstr>Yu Gothic</vt:lpstr>
      <vt:lpstr>맑은 고딕</vt:lpstr>
      <vt:lpstr>배달의민족 한나는 열한살</vt:lpstr>
      <vt:lpstr>함초롬돋움</vt:lpstr>
      <vt:lpstr>Arial</vt:lpstr>
      <vt:lpstr>Consolas</vt:lpstr>
      <vt:lpstr>Courier New</vt:lpstr>
      <vt:lpstr>Roboto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Yu Saebyeol</dc:creator>
  <cp:lastModifiedBy>강한나라</cp:lastModifiedBy>
  <cp:revision>48</cp:revision>
  <dcterms:created xsi:type="dcterms:W3CDTF">2018-04-23T02:02:46Z</dcterms:created>
  <dcterms:modified xsi:type="dcterms:W3CDTF">2023-02-07T08:40:55Z</dcterms:modified>
</cp:coreProperties>
</file>